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239" autoAdjust="0"/>
  </p:normalViewPr>
  <p:slideViewPr>
    <p:cSldViewPr snapToGrid="0">
      <p:cViewPr varScale="1">
        <p:scale>
          <a:sx n="58" d="100"/>
          <a:sy n="58" d="100"/>
        </p:scale>
        <p:origin x="98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3FDDD-D631-4A7F-9148-DC76010A10D3}" type="datetimeFigureOut">
              <a:rPr lang="en-US" smtClean="0"/>
              <a:t>10/10/2021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94E1E2-89EE-4123-BE00-4C4159079A92}" type="slidenum">
              <a:rPr lang="en-US" smtClean="0"/>
              <a:t>‹#›</a:t>
            </a:fld>
            <a:endParaRPr lang="en-US"/>
          </a:p>
        </p:txBody>
      </p:sp>
    </p:spTree>
    <p:extLst>
      <p:ext uri="{BB962C8B-B14F-4D97-AF65-F5344CB8AC3E}">
        <p14:creationId xmlns:p14="http://schemas.microsoft.com/office/powerpoint/2010/main" val="120580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LaSalle Ambulance, Inc., a subsidiary of Envision Healthcare Corp., is a local passenger transportation company based in Buffalo, New York.</a:t>
            </a:r>
          </a:p>
          <a:p>
            <a:r>
              <a:rPr lang="en-US" dirty="0"/>
              <a:t>On March 27, 1995, Rural, a subsidiary of Envision Healthcare Corp., purchased the company. Providers of local passenger transportation services are among the company's primary business activities. </a:t>
            </a:r>
          </a:p>
        </p:txBody>
      </p:sp>
      <p:sp>
        <p:nvSpPr>
          <p:cNvPr id="4" name="Slide Number Placeholder 3"/>
          <p:cNvSpPr>
            <a:spLocks noGrp="1"/>
          </p:cNvSpPr>
          <p:nvPr>
            <p:ph type="sldNum" sz="quarter" idx="10"/>
          </p:nvPr>
        </p:nvSpPr>
        <p:spPr/>
        <p:txBody>
          <a:bodyPr/>
          <a:lstStyle/>
          <a:p>
            <a:fld id="{9694E1E2-89EE-4123-BE00-4C4159079A92}" type="slidenum">
              <a:rPr lang="en-US" smtClean="0"/>
              <a:t>2</a:t>
            </a:fld>
            <a:endParaRPr lang="en-US"/>
          </a:p>
        </p:txBody>
      </p:sp>
    </p:spTree>
    <p:extLst>
      <p:ext uri="{BB962C8B-B14F-4D97-AF65-F5344CB8AC3E}">
        <p14:creationId xmlns:p14="http://schemas.microsoft.com/office/powerpoint/2010/main" val="3378115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West Seneca residents who are waiting for an ambulance are being offered emergency instructions over the phone by LaSalle Ambulance Service, according to the company.</a:t>
            </a:r>
          </a:p>
          <a:p>
            <a:endParaRPr lang="en-US" dirty="0"/>
          </a:p>
          <a:p>
            <a:r>
              <a:rPr lang="en-US" dirty="0"/>
              <a:t>According to Supervisor Paul T. Clark, the service would be provided at no additional expense to the town, which has a contract with LaSalle for ambulance service.</a:t>
            </a:r>
          </a:p>
          <a:p>
            <a:endParaRPr lang="en-US" dirty="0"/>
          </a:p>
          <a:p>
            <a:r>
              <a:rPr lang="en-US" dirty="0"/>
              <a:t>An emergency response would be delivered through a three-way telephone connection established between the caller, the town's dispatching center, and LaSalle's headquarters in Buffalo.</a:t>
            </a:r>
          </a:p>
        </p:txBody>
      </p:sp>
      <p:sp>
        <p:nvSpPr>
          <p:cNvPr id="4" name="Slide Number Placeholder 3"/>
          <p:cNvSpPr>
            <a:spLocks noGrp="1"/>
          </p:cNvSpPr>
          <p:nvPr>
            <p:ph type="sldNum" sz="quarter" idx="10"/>
          </p:nvPr>
        </p:nvSpPr>
        <p:spPr/>
        <p:txBody>
          <a:bodyPr/>
          <a:lstStyle/>
          <a:p>
            <a:fld id="{9694E1E2-89EE-4123-BE00-4C4159079A92}" type="slidenum">
              <a:rPr lang="en-US" smtClean="0"/>
              <a:t>3</a:t>
            </a:fld>
            <a:endParaRPr lang="en-US"/>
          </a:p>
        </p:txBody>
      </p:sp>
    </p:spTree>
    <p:extLst>
      <p:ext uri="{BB962C8B-B14F-4D97-AF65-F5344CB8AC3E}">
        <p14:creationId xmlns:p14="http://schemas.microsoft.com/office/powerpoint/2010/main" val="3929595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 that an ambulance service is the initial point of contact between an incident and a patient means that it provides early warning to the health system of the operating environment in which it operates as a whole, which is beneficial. </a:t>
            </a:r>
          </a:p>
        </p:txBody>
      </p:sp>
      <p:sp>
        <p:nvSpPr>
          <p:cNvPr id="4" name="Slide Number Placeholder 3"/>
          <p:cNvSpPr>
            <a:spLocks noGrp="1"/>
          </p:cNvSpPr>
          <p:nvPr>
            <p:ph type="sldNum" sz="quarter" idx="10"/>
          </p:nvPr>
        </p:nvSpPr>
        <p:spPr/>
        <p:txBody>
          <a:bodyPr/>
          <a:lstStyle/>
          <a:p>
            <a:fld id="{9694E1E2-89EE-4123-BE00-4C4159079A92}" type="slidenum">
              <a:rPr lang="en-US" smtClean="0"/>
              <a:t>4</a:t>
            </a:fld>
            <a:endParaRPr lang="en-US"/>
          </a:p>
        </p:txBody>
      </p:sp>
    </p:spTree>
    <p:extLst>
      <p:ext uri="{BB962C8B-B14F-4D97-AF65-F5344CB8AC3E}">
        <p14:creationId xmlns:p14="http://schemas.microsoft.com/office/powerpoint/2010/main" val="3203193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 that an ambulance service is the first point of contact with an incident and a patient means that it provides early warning to the health system of the operating environment in which it operates as a whole, which benefits everyone</a:t>
            </a:r>
            <a:r>
              <a:rPr lang="en-US" baseline="0" dirty="0"/>
              <a:t> in the community. The agency has recently obtained two registered licenses in several health care specializations, including Transportation Services / Ambulance and Transportation Services / Land Transport, among others. </a:t>
            </a:r>
            <a:endParaRPr lang="en-US" dirty="0"/>
          </a:p>
        </p:txBody>
      </p:sp>
      <p:sp>
        <p:nvSpPr>
          <p:cNvPr id="4" name="Slide Number Placeholder 3"/>
          <p:cNvSpPr>
            <a:spLocks noGrp="1"/>
          </p:cNvSpPr>
          <p:nvPr>
            <p:ph type="sldNum" sz="quarter" idx="10"/>
          </p:nvPr>
        </p:nvSpPr>
        <p:spPr/>
        <p:txBody>
          <a:bodyPr/>
          <a:lstStyle/>
          <a:p>
            <a:fld id="{9694E1E2-89EE-4123-BE00-4C4159079A92}" type="slidenum">
              <a:rPr lang="en-US" smtClean="0"/>
              <a:t>5</a:t>
            </a:fld>
            <a:endParaRPr lang="en-US"/>
          </a:p>
        </p:txBody>
      </p:sp>
    </p:spTree>
    <p:extLst>
      <p:ext uri="{BB962C8B-B14F-4D97-AF65-F5344CB8AC3E}">
        <p14:creationId xmlns:p14="http://schemas.microsoft.com/office/powerpoint/2010/main" val="139027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Registered nurses who work in ambulance services provide medical services and keep track of symptoms and treatments provided to patients.</a:t>
            </a:r>
          </a:p>
          <a:p>
            <a:r>
              <a:rPr lang="en-US" dirty="0"/>
              <a:t>Patients are observed, medical equipment is operated, diagnostic tests are performed, and they consult with paramedics and physicians. </a:t>
            </a:r>
          </a:p>
        </p:txBody>
      </p:sp>
      <p:sp>
        <p:nvSpPr>
          <p:cNvPr id="4" name="Slide Number Placeholder 3"/>
          <p:cNvSpPr>
            <a:spLocks noGrp="1"/>
          </p:cNvSpPr>
          <p:nvPr>
            <p:ph type="sldNum" sz="quarter" idx="10"/>
          </p:nvPr>
        </p:nvSpPr>
        <p:spPr/>
        <p:txBody>
          <a:bodyPr/>
          <a:lstStyle/>
          <a:p>
            <a:fld id="{9694E1E2-89EE-4123-BE00-4C4159079A92}" type="slidenum">
              <a:rPr lang="en-US" smtClean="0"/>
              <a:t>6</a:t>
            </a:fld>
            <a:endParaRPr lang="en-US"/>
          </a:p>
        </p:txBody>
      </p:sp>
    </p:spTree>
    <p:extLst>
      <p:ext uri="{BB962C8B-B14F-4D97-AF65-F5344CB8AC3E}">
        <p14:creationId xmlns:p14="http://schemas.microsoft.com/office/powerpoint/2010/main" val="3171188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website provide the agency description and emergency address. There are also phone numbers, an email address, and a regular contact form on the website.</a:t>
            </a:r>
          </a:p>
          <a:p>
            <a:r>
              <a:rPr lang="en-US" dirty="0"/>
              <a:t>Moreover, it contains a link to the agency current location on Google Maps. </a:t>
            </a:r>
          </a:p>
          <a:p>
            <a:endParaRPr lang="en-US" dirty="0"/>
          </a:p>
        </p:txBody>
      </p:sp>
      <p:sp>
        <p:nvSpPr>
          <p:cNvPr id="4" name="Slide Number Placeholder 3"/>
          <p:cNvSpPr>
            <a:spLocks noGrp="1"/>
          </p:cNvSpPr>
          <p:nvPr>
            <p:ph type="sldNum" sz="quarter" idx="10"/>
          </p:nvPr>
        </p:nvSpPr>
        <p:spPr/>
        <p:txBody>
          <a:bodyPr/>
          <a:lstStyle/>
          <a:p>
            <a:fld id="{9694E1E2-89EE-4123-BE00-4C4159079A92}" type="slidenum">
              <a:rPr lang="en-US" smtClean="0"/>
              <a:t>7</a:t>
            </a:fld>
            <a:endParaRPr lang="en-US"/>
          </a:p>
        </p:txBody>
      </p:sp>
    </p:spTree>
    <p:extLst>
      <p:ext uri="{BB962C8B-B14F-4D97-AF65-F5344CB8AC3E}">
        <p14:creationId xmlns:p14="http://schemas.microsoft.com/office/powerpoint/2010/main" val="270378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paramedics help to limit the amount of patients who end up in hospital beds, nursing homes, or emergency rooms by treating them in their homes or other settings outside of the clinic. Patients can receive traditional primary care services from community paramedics when they visit them in their homes.</a:t>
            </a:r>
          </a:p>
          <a:p>
            <a:r>
              <a:rPr lang="en-US" dirty="0"/>
              <a:t>Routine vaccines, wound treatment, and examinations for patients with high blood pressure, diabetes, and other chronic illnesses are examples of what can be provided in this setting.</a:t>
            </a:r>
          </a:p>
          <a:p>
            <a:r>
              <a:rPr lang="en-US" dirty="0"/>
              <a:t>Uninsured or underinsured individuals who would otherwise be unable to receive services from home health companies may benefit from these programs as well. </a:t>
            </a:r>
          </a:p>
        </p:txBody>
      </p:sp>
      <p:sp>
        <p:nvSpPr>
          <p:cNvPr id="4" name="Slide Number Placeholder 3"/>
          <p:cNvSpPr>
            <a:spLocks noGrp="1"/>
          </p:cNvSpPr>
          <p:nvPr>
            <p:ph type="sldNum" sz="quarter" idx="10"/>
          </p:nvPr>
        </p:nvSpPr>
        <p:spPr/>
        <p:txBody>
          <a:bodyPr/>
          <a:lstStyle/>
          <a:p>
            <a:fld id="{9694E1E2-89EE-4123-BE00-4C4159079A92}" type="slidenum">
              <a:rPr lang="en-US" smtClean="0"/>
              <a:t>8</a:t>
            </a:fld>
            <a:endParaRPr lang="en-US"/>
          </a:p>
        </p:txBody>
      </p:sp>
    </p:spTree>
    <p:extLst>
      <p:ext uri="{BB962C8B-B14F-4D97-AF65-F5344CB8AC3E}">
        <p14:creationId xmlns:p14="http://schemas.microsoft.com/office/powerpoint/2010/main" val="1804598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we're responding to an emergency situation or assisting home health care companies, the agency is committed to putting the patient first and putting the client first.</a:t>
            </a:r>
          </a:p>
          <a:p>
            <a:r>
              <a:rPr lang="en-US" dirty="0"/>
              <a:t>the agency is also committed to staying aware of the most recent medical treatments and practices for patients, as well as innovating innovative technology to assist our patients in achieving its strategic objectives. </a:t>
            </a:r>
          </a:p>
        </p:txBody>
      </p:sp>
      <p:sp>
        <p:nvSpPr>
          <p:cNvPr id="4" name="Slide Number Placeholder 3"/>
          <p:cNvSpPr>
            <a:spLocks noGrp="1"/>
          </p:cNvSpPr>
          <p:nvPr>
            <p:ph type="sldNum" sz="quarter" idx="10"/>
          </p:nvPr>
        </p:nvSpPr>
        <p:spPr/>
        <p:txBody>
          <a:bodyPr/>
          <a:lstStyle/>
          <a:p>
            <a:fld id="{9694E1E2-89EE-4123-BE00-4C4159079A92}" type="slidenum">
              <a:rPr lang="en-US" smtClean="0"/>
              <a:t>9</a:t>
            </a:fld>
            <a:endParaRPr lang="en-US"/>
          </a:p>
        </p:txBody>
      </p:sp>
    </p:spTree>
    <p:extLst>
      <p:ext uri="{BB962C8B-B14F-4D97-AF65-F5344CB8AC3E}">
        <p14:creationId xmlns:p14="http://schemas.microsoft.com/office/powerpoint/2010/main" val="3614948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By the use pf phone the agency is able to respond to bioterrorism and medical emergencies on time. Personal testing, surveillance information access and </a:t>
            </a:r>
            <a:r>
              <a:rPr lang="en-US" dirty="0"/>
              <a:t>advanced &amp; basic life support transports and federal disaster response</a:t>
            </a:r>
            <a:r>
              <a:rPr lang="en-US" baseline="0" dirty="0"/>
              <a:t> are integrated solution that that capitalize national strength, while at the same time providing care at local level.</a:t>
            </a:r>
            <a:endParaRPr lang="en-US" dirty="0"/>
          </a:p>
          <a:p>
            <a:endParaRPr lang="en-US" dirty="0"/>
          </a:p>
        </p:txBody>
      </p:sp>
      <p:sp>
        <p:nvSpPr>
          <p:cNvPr id="4" name="Slide Number Placeholder 3"/>
          <p:cNvSpPr>
            <a:spLocks noGrp="1"/>
          </p:cNvSpPr>
          <p:nvPr>
            <p:ph type="sldNum" sz="quarter" idx="10"/>
          </p:nvPr>
        </p:nvSpPr>
        <p:spPr/>
        <p:txBody>
          <a:bodyPr/>
          <a:lstStyle/>
          <a:p>
            <a:fld id="{9694E1E2-89EE-4123-BE00-4C4159079A92}" type="slidenum">
              <a:rPr lang="en-US" smtClean="0"/>
              <a:t>10</a:t>
            </a:fld>
            <a:endParaRPr lang="en-US"/>
          </a:p>
        </p:txBody>
      </p:sp>
    </p:spTree>
    <p:extLst>
      <p:ext uri="{BB962C8B-B14F-4D97-AF65-F5344CB8AC3E}">
        <p14:creationId xmlns:p14="http://schemas.microsoft.com/office/powerpoint/2010/main" val="3583456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paramedicine services can benefit their communities in the following ways: by easing the pressure on other healthcare professionals.</a:t>
            </a:r>
          </a:p>
          <a:p>
            <a:r>
              <a:rPr lang="en-US" dirty="0"/>
              <a:t>Community paramedics help to limit the amount of patients who end up in hospital beds, nursing homes, or emergency rooms by treating them in their homes or other settings outside of the clinic, reducing the number of needless transports.</a:t>
            </a:r>
          </a:p>
        </p:txBody>
      </p:sp>
      <p:sp>
        <p:nvSpPr>
          <p:cNvPr id="4" name="Slide Number Placeholder 3"/>
          <p:cNvSpPr>
            <a:spLocks noGrp="1"/>
          </p:cNvSpPr>
          <p:nvPr>
            <p:ph type="sldNum" sz="quarter" idx="10"/>
          </p:nvPr>
        </p:nvSpPr>
        <p:spPr/>
        <p:txBody>
          <a:bodyPr/>
          <a:lstStyle/>
          <a:p>
            <a:fld id="{9694E1E2-89EE-4123-BE00-4C4159079A92}" type="slidenum">
              <a:rPr lang="en-US" smtClean="0"/>
              <a:t>11</a:t>
            </a:fld>
            <a:endParaRPr lang="en-US"/>
          </a:p>
        </p:txBody>
      </p:sp>
    </p:spTree>
    <p:extLst>
      <p:ext uri="{BB962C8B-B14F-4D97-AF65-F5344CB8AC3E}">
        <p14:creationId xmlns:p14="http://schemas.microsoft.com/office/powerpoint/2010/main" val="1639222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EA855F-AFFD-45DD-AF60-F82F429C7E08}" type="datetimeFigureOut">
              <a:rPr lang="en-US" smtClean="0"/>
              <a:t>10/10/2021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92B5C1B-0274-45D7-B39A-243CF74537C1}"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5929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A855F-AFFD-45DD-AF60-F82F429C7E08}"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B5C1B-0274-45D7-B39A-243CF74537C1}"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7719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EA855F-AFFD-45DD-AF60-F82F429C7E08}"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B5C1B-0274-45D7-B39A-243CF74537C1}"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1431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EA855F-AFFD-45DD-AF60-F82F429C7E08}"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B5C1B-0274-45D7-B39A-243CF74537C1}"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8916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EA855F-AFFD-45DD-AF60-F82F429C7E08}" type="datetimeFigureOut">
              <a:rPr lang="en-US" smtClean="0"/>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2B5C1B-0274-45D7-B39A-243CF74537C1}"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56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EA855F-AFFD-45DD-AF60-F82F429C7E08}" type="datetimeFigureOut">
              <a:rPr lang="en-US" smtClean="0"/>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2B5C1B-0274-45D7-B39A-243CF74537C1}"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3957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A855F-AFFD-45DD-AF60-F82F429C7E08}" type="datetimeFigureOut">
              <a:rPr lang="en-US" smtClean="0"/>
              <a:t>10/10/2021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2B5C1B-0274-45D7-B39A-243CF74537C1}" type="slidenum">
              <a:rPr lang="en-US" smtClean="0"/>
              <a:t>‹#›</a:t>
            </a:fld>
            <a:endParaRPr lang="en-US"/>
          </a:p>
        </p:txBody>
      </p:sp>
    </p:spTree>
    <p:extLst>
      <p:ext uri="{BB962C8B-B14F-4D97-AF65-F5344CB8AC3E}">
        <p14:creationId xmlns:p14="http://schemas.microsoft.com/office/powerpoint/2010/main" val="22437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EA855F-AFFD-45DD-AF60-F82F429C7E08}"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B5C1B-0274-45D7-B39A-243CF74537C1}"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697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1EA855F-AFFD-45DD-AF60-F82F429C7E08}" type="datetimeFigureOut">
              <a:rPr lang="en-US" smtClean="0"/>
              <a:t>10/10/2021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092B5C1B-0274-45D7-B39A-243CF74537C1}"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54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A855F-AFFD-45DD-AF60-F82F429C7E08}"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B5C1B-0274-45D7-B39A-243CF74537C1}"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663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EA855F-AFFD-45DD-AF60-F82F429C7E08}"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B5C1B-0274-45D7-B39A-243CF74537C1}"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744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1EA855F-AFFD-45DD-AF60-F82F429C7E08}" type="datetimeFigureOut">
              <a:rPr lang="en-US" smtClean="0"/>
              <a:t>10/10/2021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92B5C1B-0274-45D7-B39A-243CF74537C1}"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41484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mrwny.n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ehealthscores.com/care-ltccplqxfq-lasalle-ambulance-inc-buffalo.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989773"/>
            <a:ext cx="8637073" cy="2541431"/>
          </a:xfrm>
        </p:spPr>
        <p:txBody>
          <a:bodyPr>
            <a:normAutofit/>
          </a:bodyPr>
          <a:lstStyle/>
          <a:p>
            <a:pPr algn="ctr"/>
            <a:r>
              <a:rPr lang="en-US" sz="3600" cap="none" dirty="0"/>
              <a:t>Lasalle Ambulance Service</a:t>
            </a:r>
          </a:p>
        </p:txBody>
      </p:sp>
      <p:sp>
        <p:nvSpPr>
          <p:cNvPr id="3" name="Subtitle 2"/>
          <p:cNvSpPr>
            <a:spLocks noGrp="1"/>
          </p:cNvSpPr>
          <p:nvPr>
            <p:ph type="subTitle" idx="1"/>
          </p:nvPr>
        </p:nvSpPr>
        <p:spPr/>
        <p:txBody>
          <a:bodyPr/>
          <a:lstStyle/>
          <a:p>
            <a:pPr algn="ctr"/>
            <a:r>
              <a:rPr lang="en-US" cap="none" dirty="0"/>
              <a:t>Name</a:t>
            </a:r>
          </a:p>
          <a:p>
            <a:pPr algn="ctr"/>
            <a:r>
              <a:rPr lang="en-US" cap="none" dirty="0"/>
              <a:t>Institution Of Affiliation</a:t>
            </a:r>
          </a:p>
        </p:txBody>
      </p:sp>
    </p:spTree>
    <p:extLst>
      <p:ext uri="{BB962C8B-B14F-4D97-AF65-F5344CB8AC3E}">
        <p14:creationId xmlns:p14="http://schemas.microsoft.com/office/powerpoint/2010/main" val="1712920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312519"/>
            <a:ext cx="9603275" cy="587401"/>
          </a:xfrm>
        </p:spPr>
        <p:txBody>
          <a:bodyPr/>
          <a:lstStyle/>
          <a:p>
            <a:pPr algn="ctr"/>
            <a:r>
              <a:rPr lang="en-US" cap="none" dirty="0"/>
              <a:t>Lasalle Ambulance Service History</a:t>
            </a:r>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US" sz="2400" dirty="0">
                <a:latin typeface="Constantia" panose="02030602050306030303" pitchFamily="18" charset="0"/>
              </a:rPr>
              <a:t>The company was founded in 1983 in Buffalo.</a:t>
            </a:r>
          </a:p>
          <a:p>
            <a:pPr>
              <a:lnSpc>
                <a:spcPct val="200000"/>
              </a:lnSpc>
              <a:buFont typeface="Wingdings" panose="05000000000000000000" pitchFamily="2" charset="2"/>
              <a:buChar char="Ø"/>
            </a:pPr>
            <a:r>
              <a:rPr lang="en-US" sz="2400" dirty="0">
                <a:latin typeface="Constantia" panose="02030602050306030303" pitchFamily="18" charset="0"/>
              </a:rPr>
              <a:t>The land transportation is the primary specialty.</a:t>
            </a:r>
          </a:p>
          <a:p>
            <a:endParaRPr lang="en-US" dirty="0"/>
          </a:p>
          <a:p>
            <a:endParaRPr lang="en-US" dirty="0"/>
          </a:p>
        </p:txBody>
      </p:sp>
    </p:spTree>
    <p:extLst>
      <p:ext uri="{BB962C8B-B14F-4D97-AF65-F5344CB8AC3E}">
        <p14:creationId xmlns:p14="http://schemas.microsoft.com/office/powerpoint/2010/main" val="1443824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278245"/>
            <a:ext cx="9603275" cy="649708"/>
          </a:xfrm>
        </p:spPr>
        <p:txBody>
          <a:bodyPr/>
          <a:lstStyle/>
          <a:p>
            <a:pPr algn="ctr"/>
            <a:r>
              <a:rPr lang="en-US" cap="none" dirty="0"/>
              <a:t>Current Practice</a:t>
            </a:r>
          </a:p>
        </p:txBody>
      </p:sp>
      <p:sp>
        <p:nvSpPr>
          <p:cNvPr id="3" name="Content Placeholder 2"/>
          <p:cNvSpPr>
            <a:spLocks noGrp="1"/>
          </p:cNvSpPr>
          <p:nvPr>
            <p:ph idx="1"/>
          </p:nvPr>
        </p:nvSpPr>
        <p:spPr>
          <a:xfrm>
            <a:off x="1" y="2015732"/>
            <a:ext cx="12192000" cy="4098629"/>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Provide emergency instructions by telephone </a:t>
            </a:r>
          </a:p>
          <a:p>
            <a:pPr>
              <a:lnSpc>
                <a:spcPct val="200000"/>
              </a:lnSpc>
              <a:buFont typeface="Wingdings" panose="05000000000000000000" pitchFamily="2" charset="2"/>
              <a:buChar char="Ø"/>
            </a:pPr>
            <a:r>
              <a:rPr lang="en-US" sz="2400" dirty="0">
                <a:latin typeface="Constantia" panose="02030602050306030303" pitchFamily="18" charset="0"/>
              </a:rPr>
              <a:t>Ambulance medical emergencies</a:t>
            </a:r>
          </a:p>
          <a:p>
            <a:pPr>
              <a:lnSpc>
                <a:spcPct val="200000"/>
              </a:lnSpc>
              <a:buFont typeface="Wingdings" panose="05000000000000000000" pitchFamily="2" charset="2"/>
              <a:buChar char="Ø"/>
            </a:pPr>
            <a:r>
              <a:rPr lang="en-US" sz="2400" dirty="0">
                <a:latin typeface="Constantia" panose="02030602050306030303" pitchFamily="18" charset="0"/>
              </a:rPr>
              <a:t>Transportation services to the community</a:t>
            </a:r>
          </a:p>
        </p:txBody>
      </p:sp>
    </p:spTree>
    <p:extLst>
      <p:ext uri="{BB962C8B-B14F-4D97-AF65-F5344CB8AC3E}">
        <p14:creationId xmlns:p14="http://schemas.microsoft.com/office/powerpoint/2010/main" val="125282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299923"/>
            <a:ext cx="9603275" cy="715809"/>
          </a:xfrm>
        </p:spPr>
        <p:txBody>
          <a:bodyPr/>
          <a:lstStyle/>
          <a:p>
            <a:pPr algn="ctr"/>
            <a:r>
              <a:rPr lang="en-US" cap="none" dirty="0"/>
              <a:t>Benefits to the Community</a:t>
            </a:r>
          </a:p>
        </p:txBody>
      </p:sp>
      <p:sp>
        <p:nvSpPr>
          <p:cNvPr id="3" name="Content Placeholder 2"/>
          <p:cNvSpPr>
            <a:spLocks noGrp="1"/>
          </p:cNvSpPr>
          <p:nvPr>
            <p:ph idx="1"/>
          </p:nvPr>
        </p:nvSpPr>
        <p:spPr>
          <a:xfrm>
            <a:off x="231353" y="2015732"/>
            <a:ext cx="11960647" cy="4087613"/>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First point of contact with accident</a:t>
            </a:r>
          </a:p>
          <a:p>
            <a:pPr>
              <a:lnSpc>
                <a:spcPct val="200000"/>
              </a:lnSpc>
              <a:buFont typeface="Wingdings" panose="05000000000000000000" pitchFamily="2" charset="2"/>
              <a:buChar char="Ø"/>
            </a:pPr>
            <a:r>
              <a:rPr lang="en-US" sz="2400" dirty="0">
                <a:latin typeface="Constantia" panose="02030602050306030303" pitchFamily="18" charset="0"/>
              </a:rPr>
              <a:t>The agent provide transportation services to the community</a:t>
            </a:r>
          </a:p>
          <a:p>
            <a:pPr>
              <a:lnSpc>
                <a:spcPct val="200000"/>
              </a:lnSpc>
              <a:buFont typeface="Wingdings" panose="05000000000000000000" pitchFamily="2" charset="2"/>
              <a:buChar char="Ø"/>
            </a:pPr>
            <a:r>
              <a:rPr lang="en-US" sz="2400" dirty="0">
                <a:latin typeface="Constantia" panose="02030602050306030303" pitchFamily="18" charset="0"/>
              </a:rPr>
              <a:t>Addresses medical emergency  to community</a:t>
            </a:r>
          </a:p>
          <a:p>
            <a:pPr>
              <a:lnSpc>
                <a:spcPct val="200000"/>
              </a:lnSpc>
              <a:buFont typeface="Wingdings" panose="05000000000000000000" pitchFamily="2" charset="2"/>
              <a:buChar char="Ø"/>
            </a:pPr>
            <a:r>
              <a:rPr lang="en-US" sz="2400" dirty="0">
                <a:latin typeface="Constantia" panose="02030602050306030303" pitchFamily="18" charset="0"/>
              </a:rPr>
              <a:t>Increase access to primary care</a:t>
            </a:r>
          </a:p>
        </p:txBody>
      </p:sp>
    </p:spTree>
    <p:extLst>
      <p:ext uri="{BB962C8B-B14F-4D97-AF65-F5344CB8AC3E}">
        <p14:creationId xmlns:p14="http://schemas.microsoft.com/office/powerpoint/2010/main" val="1128033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329136"/>
            <a:ext cx="9603275" cy="524618"/>
          </a:xfrm>
        </p:spPr>
        <p:txBody>
          <a:bodyPr>
            <a:normAutofit fontScale="90000"/>
          </a:bodyPr>
          <a:lstStyle/>
          <a:p>
            <a:pPr algn="ctr"/>
            <a:r>
              <a:rPr lang="en-US" cap="none" dirty="0"/>
              <a:t>Misc. Information</a:t>
            </a:r>
          </a:p>
        </p:txBody>
      </p:sp>
      <p:sp>
        <p:nvSpPr>
          <p:cNvPr id="3" name="Content Placeholder 2"/>
          <p:cNvSpPr>
            <a:spLocks noGrp="1"/>
          </p:cNvSpPr>
          <p:nvPr>
            <p:ph idx="1"/>
          </p:nvPr>
        </p:nvSpPr>
        <p:spPr>
          <a:xfrm>
            <a:off x="231354" y="1853754"/>
            <a:ext cx="11704849" cy="4119367"/>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The agency offer emergencies through phone mobiles.</a:t>
            </a:r>
          </a:p>
          <a:p>
            <a:pPr>
              <a:lnSpc>
                <a:spcPct val="200000"/>
              </a:lnSpc>
              <a:buFont typeface="Wingdings" panose="05000000000000000000" pitchFamily="2" charset="2"/>
              <a:buChar char="Ø"/>
            </a:pPr>
            <a:r>
              <a:rPr lang="en-US" sz="2400" dirty="0">
                <a:latin typeface="Constantia" panose="02030602050306030303" pitchFamily="18" charset="0"/>
              </a:rPr>
              <a:t>Transportation Services / Land Transport is the primary health care specialty.</a:t>
            </a:r>
          </a:p>
          <a:p>
            <a:pPr>
              <a:lnSpc>
                <a:spcPct val="200000"/>
              </a:lnSpc>
              <a:buFont typeface="Wingdings" panose="05000000000000000000" pitchFamily="2" charset="2"/>
              <a:buChar char="Ø"/>
            </a:pPr>
            <a:r>
              <a:rPr lang="en-US" sz="2400" dirty="0">
                <a:latin typeface="Constantia" panose="02030602050306030303" pitchFamily="18" charset="0"/>
              </a:rPr>
              <a:t>It is the first point of contact with an incident and a patient. </a:t>
            </a:r>
          </a:p>
        </p:txBody>
      </p:sp>
    </p:spTree>
    <p:extLst>
      <p:ext uri="{BB962C8B-B14F-4D97-AF65-F5344CB8AC3E}">
        <p14:creationId xmlns:p14="http://schemas.microsoft.com/office/powerpoint/2010/main" val="376683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300279"/>
            <a:ext cx="9603275" cy="587136"/>
          </a:xfrm>
        </p:spPr>
        <p:txBody>
          <a:bodyPr/>
          <a:lstStyle/>
          <a:p>
            <a:pPr algn="ctr"/>
            <a:r>
              <a:rPr lang="en-US" cap="none" dirty="0"/>
              <a:t> Role of Nurses</a:t>
            </a:r>
          </a:p>
        </p:txBody>
      </p:sp>
      <p:sp>
        <p:nvSpPr>
          <p:cNvPr id="3" name="Content Placeholder 2"/>
          <p:cNvSpPr>
            <a:spLocks noGrp="1"/>
          </p:cNvSpPr>
          <p:nvPr>
            <p:ph idx="1"/>
          </p:nvPr>
        </p:nvSpPr>
        <p:spPr>
          <a:xfrm>
            <a:off x="121185" y="2015733"/>
            <a:ext cx="11887201" cy="3889308"/>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 Nurses provide medical services and keep track of symptoms</a:t>
            </a:r>
          </a:p>
          <a:p>
            <a:pPr>
              <a:lnSpc>
                <a:spcPct val="200000"/>
              </a:lnSpc>
              <a:buFont typeface="Wingdings" panose="05000000000000000000" pitchFamily="2" charset="2"/>
              <a:buChar char="Ø"/>
            </a:pPr>
            <a:r>
              <a:rPr lang="en-US" sz="2400" dirty="0">
                <a:latin typeface="Constantia" panose="02030602050306030303" pitchFamily="18" charset="0"/>
              </a:rPr>
              <a:t>Keep track of treatments provided to patients.</a:t>
            </a:r>
          </a:p>
          <a:p>
            <a:pPr>
              <a:lnSpc>
                <a:spcPct val="200000"/>
              </a:lnSpc>
              <a:buFont typeface="Wingdings" panose="05000000000000000000" pitchFamily="2" charset="2"/>
              <a:buChar char="Ø"/>
            </a:pPr>
            <a:r>
              <a:rPr lang="en-US" sz="2400" dirty="0">
                <a:latin typeface="Constantia" panose="02030602050306030303" pitchFamily="18" charset="0"/>
              </a:rPr>
              <a:t>Patients are observed, medical equipment is operated, diagnostic tests are performed</a:t>
            </a:r>
          </a:p>
          <a:p>
            <a:pPr>
              <a:lnSpc>
                <a:spcPct val="200000"/>
              </a:lnSpc>
              <a:buFont typeface="Wingdings" panose="05000000000000000000" pitchFamily="2" charset="2"/>
              <a:buChar char="Ø"/>
            </a:pPr>
            <a:r>
              <a:rPr lang="en-US" sz="2400" dirty="0">
                <a:latin typeface="Constantia" panose="02030602050306030303" pitchFamily="18" charset="0"/>
              </a:rPr>
              <a:t>they consult with paramedics and physicians.</a:t>
            </a:r>
          </a:p>
        </p:txBody>
      </p:sp>
    </p:spTree>
    <p:extLst>
      <p:ext uri="{BB962C8B-B14F-4D97-AF65-F5344CB8AC3E}">
        <p14:creationId xmlns:p14="http://schemas.microsoft.com/office/powerpoint/2010/main" val="1696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300278"/>
            <a:ext cx="9603275" cy="594623"/>
          </a:xfrm>
        </p:spPr>
        <p:txBody>
          <a:bodyPr/>
          <a:lstStyle/>
          <a:p>
            <a:pPr algn="ctr"/>
            <a:r>
              <a:rPr lang="en-US" cap="none" dirty="0"/>
              <a:t>Organization’s Website</a:t>
            </a:r>
          </a:p>
        </p:txBody>
      </p:sp>
      <p:sp>
        <p:nvSpPr>
          <p:cNvPr id="3" name="Content Placeholder 2"/>
          <p:cNvSpPr>
            <a:spLocks noGrp="1"/>
          </p:cNvSpPr>
          <p:nvPr>
            <p:ph idx="1"/>
          </p:nvPr>
        </p:nvSpPr>
        <p:spPr>
          <a:xfrm>
            <a:off x="242371" y="1817783"/>
            <a:ext cx="11949629" cy="4483865"/>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hlinkClick r:id="rId3">
                  <a:extLst>
                    <a:ext uri="{A12FA001-AC4F-418D-AE19-62706E023703}">
                      <ahyp:hlinkClr xmlns:ahyp="http://schemas.microsoft.com/office/drawing/2018/hyperlinkcolor" val="tx"/>
                    </a:ext>
                  </a:extLst>
                </a:hlinkClick>
              </a:rPr>
              <a:t>www.amrwny.net</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dirty="0">
                <a:latin typeface="Constantia" panose="02030602050306030303" pitchFamily="18" charset="0"/>
              </a:rPr>
              <a:t> It provides the agency profile</a:t>
            </a:r>
          </a:p>
          <a:p>
            <a:pPr>
              <a:lnSpc>
                <a:spcPct val="200000"/>
              </a:lnSpc>
              <a:buFont typeface="Wingdings" panose="05000000000000000000" pitchFamily="2" charset="2"/>
              <a:buChar char="Ø"/>
            </a:pPr>
            <a:r>
              <a:rPr lang="en-US" sz="2400" dirty="0">
                <a:latin typeface="Constantia" panose="02030602050306030303" pitchFamily="18" charset="0"/>
              </a:rPr>
              <a:t>It provides emergency contacts and its physical address</a:t>
            </a:r>
          </a:p>
          <a:p>
            <a:pPr>
              <a:lnSpc>
                <a:spcPct val="200000"/>
              </a:lnSpc>
              <a:buFont typeface="Wingdings" panose="05000000000000000000" pitchFamily="2" charset="2"/>
              <a:buChar char="Ø"/>
            </a:pPr>
            <a:r>
              <a:rPr lang="en-US" sz="2400" dirty="0">
                <a:latin typeface="Constantia" panose="02030602050306030303" pitchFamily="18" charset="0"/>
              </a:rPr>
              <a:t>The website shows the various function of the agency</a:t>
            </a:r>
          </a:p>
          <a:p>
            <a:pPr>
              <a:lnSpc>
                <a:spcPct val="200000"/>
              </a:lnSpc>
              <a:buFont typeface="Wingdings" panose="05000000000000000000" pitchFamily="2" charset="2"/>
              <a:buChar char="Ø"/>
            </a:pPr>
            <a:r>
              <a:rPr lang="en-US" sz="2400" dirty="0">
                <a:latin typeface="Constantia" panose="02030602050306030303" pitchFamily="18" charset="0"/>
              </a:rPr>
              <a:t>Agency description</a:t>
            </a:r>
          </a:p>
          <a:p>
            <a:pPr marL="0" indent="0">
              <a:buNone/>
            </a:pPr>
            <a:endParaRPr lang="en-US" dirty="0"/>
          </a:p>
        </p:txBody>
      </p:sp>
    </p:spTree>
    <p:extLst>
      <p:ext uri="{BB962C8B-B14F-4D97-AF65-F5344CB8AC3E}">
        <p14:creationId xmlns:p14="http://schemas.microsoft.com/office/powerpoint/2010/main" val="125241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391655"/>
            <a:ext cx="9603275" cy="536297"/>
          </a:xfrm>
        </p:spPr>
        <p:txBody>
          <a:bodyPr/>
          <a:lstStyle/>
          <a:p>
            <a:r>
              <a:rPr lang="en-US" cap="none" dirty="0"/>
              <a:t>Relevance to Medical Emergencies And Critical Care</a:t>
            </a:r>
          </a:p>
        </p:txBody>
      </p:sp>
      <p:sp>
        <p:nvSpPr>
          <p:cNvPr id="3" name="Content Placeholder 2"/>
          <p:cNvSpPr>
            <a:spLocks noGrp="1"/>
          </p:cNvSpPr>
          <p:nvPr>
            <p:ph idx="1"/>
          </p:nvPr>
        </p:nvSpPr>
        <p:spPr>
          <a:xfrm>
            <a:off x="88135" y="2015733"/>
            <a:ext cx="11854150" cy="3878292"/>
          </a:xfrm>
        </p:spPr>
        <p:txBody>
          <a:bodyPr>
            <a:normAutofit fontScale="92500"/>
          </a:bodyPr>
          <a:lstStyle/>
          <a:p>
            <a:pPr>
              <a:lnSpc>
                <a:spcPct val="200000"/>
              </a:lnSpc>
              <a:buFont typeface="Wingdings" panose="05000000000000000000" pitchFamily="2" charset="2"/>
              <a:buChar char="Ø"/>
            </a:pPr>
            <a:r>
              <a:rPr lang="en-US" sz="2400" dirty="0">
                <a:latin typeface="Constantia" panose="02030602050306030303" pitchFamily="18" charset="0"/>
              </a:rPr>
              <a:t>LaSalle offers medical emergencies via mobile phones.</a:t>
            </a:r>
          </a:p>
          <a:p>
            <a:pPr>
              <a:lnSpc>
                <a:spcPct val="200000"/>
              </a:lnSpc>
              <a:buFont typeface="Wingdings" panose="05000000000000000000" pitchFamily="2" charset="2"/>
              <a:buChar char="Ø"/>
            </a:pPr>
            <a:r>
              <a:rPr lang="en-US" sz="2400" dirty="0">
                <a:latin typeface="Constantia" panose="02030602050306030303" pitchFamily="18" charset="0"/>
              </a:rPr>
              <a:t>Access to primary care</a:t>
            </a:r>
          </a:p>
          <a:p>
            <a:pPr>
              <a:lnSpc>
                <a:spcPct val="200000"/>
              </a:lnSpc>
              <a:buFont typeface="Wingdings" panose="05000000000000000000" pitchFamily="2" charset="2"/>
              <a:buChar char="Ø"/>
            </a:pPr>
            <a:r>
              <a:rPr lang="en-US" sz="2400" dirty="0">
                <a:latin typeface="Constantia" panose="02030602050306030303" pitchFamily="18" charset="0"/>
              </a:rPr>
              <a:t>Reduce unnecessary transport</a:t>
            </a:r>
          </a:p>
          <a:p>
            <a:pPr>
              <a:lnSpc>
                <a:spcPct val="200000"/>
              </a:lnSpc>
              <a:buFont typeface="Wingdings" panose="05000000000000000000" pitchFamily="2" charset="2"/>
              <a:buChar char="Ø"/>
            </a:pPr>
            <a:r>
              <a:rPr lang="en-US" sz="2400" dirty="0">
                <a:latin typeface="Constantia" panose="02030602050306030303" pitchFamily="18" charset="0"/>
              </a:rPr>
              <a:t>Routine vaccines, wound treatment, and examinations for patients with high blood pressure, diabetes, and other chronic illnesses are examples of services provided.</a:t>
            </a:r>
          </a:p>
          <a:p>
            <a:pPr marL="0" indent="0">
              <a:buNone/>
            </a:pPr>
            <a:endParaRPr lang="en-US" dirty="0"/>
          </a:p>
        </p:txBody>
      </p:sp>
    </p:spTree>
    <p:extLst>
      <p:ext uri="{BB962C8B-B14F-4D97-AF65-F5344CB8AC3E}">
        <p14:creationId xmlns:p14="http://schemas.microsoft.com/office/powerpoint/2010/main" val="3001909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497" y="1421463"/>
            <a:ext cx="9603275" cy="693775"/>
          </a:xfrm>
        </p:spPr>
        <p:txBody>
          <a:bodyPr/>
          <a:lstStyle/>
          <a:p>
            <a:pPr algn="ctr"/>
            <a:r>
              <a:rPr lang="en-US" cap="none" dirty="0"/>
              <a:t>Policies and Preparedness Plans</a:t>
            </a:r>
          </a:p>
        </p:txBody>
      </p:sp>
      <p:sp>
        <p:nvSpPr>
          <p:cNvPr id="3" name="Content Placeholder 2"/>
          <p:cNvSpPr>
            <a:spLocks noGrp="1"/>
          </p:cNvSpPr>
          <p:nvPr>
            <p:ph idx="1"/>
          </p:nvPr>
        </p:nvSpPr>
        <p:spPr>
          <a:xfrm>
            <a:off x="143219" y="2015732"/>
            <a:ext cx="11920251" cy="4065579"/>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The Agent Aims At Giving Patients First Priority.</a:t>
            </a:r>
          </a:p>
          <a:p>
            <a:pPr>
              <a:lnSpc>
                <a:spcPct val="200000"/>
              </a:lnSpc>
              <a:buFont typeface="Wingdings" panose="05000000000000000000" pitchFamily="2" charset="2"/>
              <a:buChar char="Ø"/>
            </a:pPr>
            <a:r>
              <a:rPr lang="en-US" sz="2400" dirty="0">
                <a:latin typeface="Constantia" panose="02030602050306030303" pitchFamily="18" charset="0"/>
              </a:rPr>
              <a:t>The Agent Policy Is To Provide Ambulatory Health Care Services.</a:t>
            </a:r>
          </a:p>
          <a:p>
            <a:pPr>
              <a:lnSpc>
                <a:spcPct val="200000"/>
              </a:lnSpc>
              <a:buFont typeface="Wingdings" panose="05000000000000000000" pitchFamily="2" charset="2"/>
              <a:buChar char="Ø"/>
            </a:pPr>
            <a:r>
              <a:rPr lang="en-US" sz="2400" dirty="0">
                <a:latin typeface="Constantia" panose="02030602050306030303" pitchFamily="18" charset="0"/>
              </a:rPr>
              <a:t>The Agent Plans To Increasing Medical Treatments To Meet Patients Needs Both At The Hospital And At Home.</a:t>
            </a:r>
          </a:p>
          <a:p>
            <a:pPr>
              <a:lnSpc>
                <a:spcPct val="200000"/>
              </a:lnSpc>
              <a:buFont typeface="Wingdings" panose="05000000000000000000" pitchFamily="2" charset="2"/>
              <a:buChar char="Ø"/>
            </a:pPr>
            <a:r>
              <a:rPr lang="en-US" sz="2400" dirty="0">
                <a:latin typeface="Constantia" panose="02030602050306030303" pitchFamily="18" charset="0"/>
              </a:rPr>
              <a:t>Incorporate Healthcare And Social Assistance.</a:t>
            </a:r>
          </a:p>
        </p:txBody>
      </p:sp>
    </p:spTree>
    <p:extLst>
      <p:ext uri="{BB962C8B-B14F-4D97-AF65-F5344CB8AC3E}">
        <p14:creationId xmlns:p14="http://schemas.microsoft.com/office/powerpoint/2010/main" val="340882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212143"/>
            <a:ext cx="9603275" cy="1049235"/>
          </a:xfrm>
        </p:spPr>
        <p:txBody>
          <a:bodyPr/>
          <a:lstStyle/>
          <a:p>
            <a:pPr algn="ctr"/>
            <a:r>
              <a:rPr lang="en-US" cap="none" dirty="0"/>
              <a:t>Bioterrorism/Emergency Healthcare</a:t>
            </a:r>
          </a:p>
        </p:txBody>
      </p:sp>
      <p:sp>
        <p:nvSpPr>
          <p:cNvPr id="3" name="Content Placeholder 2"/>
          <p:cNvSpPr>
            <a:spLocks noGrp="1"/>
          </p:cNvSpPr>
          <p:nvPr>
            <p:ph idx="1"/>
          </p:nvPr>
        </p:nvSpPr>
        <p:spPr>
          <a:xfrm>
            <a:off x="77119" y="2015732"/>
            <a:ext cx="11986352" cy="4098629"/>
          </a:xfrm>
        </p:spPr>
        <p:txBody>
          <a:bodyPr/>
          <a:lstStyle/>
          <a:p>
            <a:pPr>
              <a:lnSpc>
                <a:spcPct val="200000"/>
              </a:lnSpc>
              <a:buFont typeface="Wingdings" panose="05000000000000000000" pitchFamily="2" charset="2"/>
              <a:buChar char="Ø"/>
            </a:pPr>
            <a:r>
              <a:rPr lang="en-US" sz="2400" dirty="0">
                <a:latin typeface="Constantia" panose="02030602050306030303" pitchFamily="18" charset="0"/>
              </a:rPr>
              <a:t>Convenient medical emergency services</a:t>
            </a:r>
          </a:p>
          <a:p>
            <a:pPr>
              <a:lnSpc>
                <a:spcPct val="200000"/>
              </a:lnSpc>
              <a:buFont typeface="Wingdings" panose="05000000000000000000" pitchFamily="2" charset="2"/>
              <a:buChar char="Ø"/>
            </a:pPr>
            <a:r>
              <a:rPr lang="en-US" sz="2400" dirty="0">
                <a:latin typeface="Constantia" panose="02030602050306030303" pitchFamily="18" charset="0"/>
              </a:rPr>
              <a:t>Personal check </a:t>
            </a:r>
          </a:p>
          <a:p>
            <a:pPr>
              <a:lnSpc>
                <a:spcPct val="200000"/>
              </a:lnSpc>
              <a:buFont typeface="Wingdings" panose="05000000000000000000" pitchFamily="2" charset="2"/>
              <a:buChar char="Ø"/>
            </a:pPr>
            <a:r>
              <a:rPr lang="en-US" sz="2400" dirty="0">
                <a:latin typeface="Constantia" panose="02030602050306030303" pitchFamily="18" charset="0"/>
              </a:rPr>
              <a:t>Personnel testing</a:t>
            </a:r>
          </a:p>
          <a:p>
            <a:pPr>
              <a:lnSpc>
                <a:spcPct val="200000"/>
              </a:lnSpc>
              <a:buFont typeface="Wingdings" panose="05000000000000000000" pitchFamily="2" charset="2"/>
              <a:buChar char="Ø"/>
            </a:pPr>
            <a:r>
              <a:rPr lang="en-US" sz="2400" dirty="0">
                <a:latin typeface="Constantia" panose="02030602050306030303" pitchFamily="18" charset="0"/>
              </a:rPr>
              <a:t>advanced &amp; basic life support transports and federal disaster response.</a:t>
            </a:r>
          </a:p>
          <a:p>
            <a:endParaRPr lang="en-US" dirty="0"/>
          </a:p>
        </p:txBody>
      </p:sp>
    </p:spTree>
    <p:extLst>
      <p:ext uri="{BB962C8B-B14F-4D97-AF65-F5344CB8AC3E}">
        <p14:creationId xmlns:p14="http://schemas.microsoft.com/office/powerpoint/2010/main" val="2902962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358" y="1289261"/>
            <a:ext cx="10215284" cy="1049235"/>
          </a:xfrm>
        </p:spPr>
        <p:txBody>
          <a:bodyPr/>
          <a:lstStyle/>
          <a:p>
            <a:pPr algn="ctr"/>
            <a:r>
              <a:rPr lang="en-US" cap="none" dirty="0"/>
              <a:t>Reasons For Choosing Lasalle Ambulance Service  Agency</a:t>
            </a:r>
          </a:p>
        </p:txBody>
      </p:sp>
      <p:sp>
        <p:nvSpPr>
          <p:cNvPr id="3" name="Content Placeholder 2"/>
          <p:cNvSpPr>
            <a:spLocks noGrp="1"/>
          </p:cNvSpPr>
          <p:nvPr>
            <p:ph idx="1"/>
          </p:nvPr>
        </p:nvSpPr>
        <p:spPr>
          <a:xfrm>
            <a:off x="187287" y="1949986"/>
            <a:ext cx="11920250" cy="4103495"/>
          </a:xfrm>
        </p:spPr>
        <p:txBody>
          <a:bodyPr/>
          <a:lstStyle/>
          <a:p>
            <a:pPr>
              <a:lnSpc>
                <a:spcPct val="200000"/>
              </a:lnSpc>
              <a:buFont typeface="Wingdings" panose="05000000000000000000" pitchFamily="2" charset="2"/>
              <a:buChar char="Ø"/>
            </a:pPr>
            <a:r>
              <a:rPr lang="en-US" sz="2400" dirty="0">
                <a:latin typeface="Constantia" panose="02030602050306030303" pitchFamily="18" charset="0"/>
              </a:rPr>
              <a:t>The agency offers fast medical emergency services in the community</a:t>
            </a:r>
          </a:p>
          <a:p>
            <a:pPr>
              <a:lnSpc>
                <a:spcPct val="200000"/>
              </a:lnSpc>
              <a:buFont typeface="Wingdings" panose="05000000000000000000" pitchFamily="2" charset="2"/>
              <a:buChar char="Ø"/>
            </a:pPr>
            <a:r>
              <a:rPr lang="en-US" sz="2400" dirty="0">
                <a:latin typeface="Constantia" panose="02030602050306030303" pitchFamily="18" charset="0"/>
              </a:rPr>
              <a:t>Convenient transportation/land services</a:t>
            </a:r>
          </a:p>
          <a:p>
            <a:pPr>
              <a:lnSpc>
                <a:spcPct val="200000"/>
              </a:lnSpc>
              <a:buFont typeface="Wingdings" panose="05000000000000000000" pitchFamily="2" charset="2"/>
              <a:buChar char="Ø"/>
            </a:pPr>
            <a:r>
              <a:rPr lang="en-US" sz="2400" dirty="0">
                <a:latin typeface="Constantia" panose="02030602050306030303" pitchFamily="18" charset="0"/>
              </a:rPr>
              <a:t>Effective health care both in the hospital and outdoor</a:t>
            </a:r>
          </a:p>
          <a:p>
            <a:pPr>
              <a:lnSpc>
                <a:spcPct val="200000"/>
              </a:lnSpc>
              <a:buFont typeface="Wingdings" panose="05000000000000000000" pitchFamily="2" charset="2"/>
              <a:buChar char="Ø"/>
            </a:pPr>
            <a:r>
              <a:rPr lang="en-US" sz="2400" dirty="0">
                <a:latin typeface="Constantia" panose="02030602050306030303" pitchFamily="18" charset="0"/>
              </a:rPr>
              <a:t>Community paramedicine services</a:t>
            </a:r>
          </a:p>
          <a:p>
            <a:endParaRPr lang="en-US" dirty="0"/>
          </a:p>
        </p:txBody>
      </p:sp>
    </p:spTree>
    <p:extLst>
      <p:ext uri="{BB962C8B-B14F-4D97-AF65-F5344CB8AC3E}">
        <p14:creationId xmlns:p14="http://schemas.microsoft.com/office/powerpoint/2010/main" val="1134402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266873"/>
            <a:ext cx="9603275" cy="748859"/>
          </a:xfrm>
        </p:spPr>
        <p:txBody>
          <a:bodyPr/>
          <a:lstStyle/>
          <a:p>
            <a:pPr algn="ctr"/>
            <a:r>
              <a:rPr lang="en-US" cap="none" dirty="0"/>
              <a:t>References</a:t>
            </a:r>
            <a:endParaRPr lang="en-US" dirty="0"/>
          </a:p>
        </p:txBody>
      </p:sp>
      <p:sp>
        <p:nvSpPr>
          <p:cNvPr id="3" name="Content Placeholder 2"/>
          <p:cNvSpPr>
            <a:spLocks noGrp="1"/>
          </p:cNvSpPr>
          <p:nvPr>
            <p:ph idx="1"/>
          </p:nvPr>
        </p:nvSpPr>
        <p:spPr>
          <a:xfrm>
            <a:off x="121187" y="2015732"/>
            <a:ext cx="11964318" cy="3966427"/>
          </a:xfrm>
        </p:spPr>
        <p:txBody>
          <a:bodyPr>
            <a:normAutofit fontScale="92500" lnSpcReduction="20000"/>
          </a:bodyPr>
          <a:lstStyle/>
          <a:p>
            <a:pPr>
              <a:lnSpc>
                <a:spcPct val="200000"/>
              </a:lnSpc>
              <a:buFont typeface="Wingdings" panose="05000000000000000000" pitchFamily="2" charset="2"/>
              <a:buChar char="Ø"/>
            </a:pPr>
            <a:r>
              <a:rPr lang="en-US" sz="2400" i="1" dirty="0">
                <a:latin typeface="Constantia" panose="02030602050306030303" pitchFamily="18" charset="0"/>
              </a:rPr>
              <a:t>Lasalle Ambulance Inc Buffalo, NY - Land Transport Ambulance 481 William L Gaiter Pkwy</a:t>
            </a:r>
            <a:r>
              <a:rPr lang="en-US" sz="2400" dirty="0">
                <a:latin typeface="Constantia" panose="02030602050306030303" pitchFamily="18" charset="0"/>
              </a:rPr>
              <a:t>. (n.d.). Www.ehealthscores.com. Retrieved October 7, 2021, from </a:t>
            </a:r>
            <a:r>
              <a:rPr lang="en-US" sz="2400" dirty="0">
                <a:latin typeface="Constantia" panose="02030602050306030303" pitchFamily="18" charset="0"/>
                <a:hlinkClick r:id="rId2">
                  <a:extLst>
                    <a:ext uri="{A12FA001-AC4F-418D-AE19-62706E023703}">
                      <ahyp:hlinkClr xmlns:ahyp="http://schemas.microsoft.com/office/drawing/2018/hyperlinkcolor" val="tx"/>
                    </a:ext>
                  </a:extLst>
                </a:hlinkClick>
              </a:rPr>
              <a:t>https://www.ehealthscores.com/care-ltccplqxfq-lasalle-ambulance-inc-buffalo.html</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i="1" dirty="0">
                <a:latin typeface="Constantia" panose="02030602050306030303" pitchFamily="18" charset="0"/>
              </a:rPr>
              <a:t>Lasalle Ambulance Inc New York, Buffalo, Ambulance Service ,481 William L Gaiter Pkwy,14215 | 6079368973</a:t>
            </a:r>
            <a:r>
              <a:rPr lang="en-US" sz="2400" dirty="0">
                <a:latin typeface="Constantia" panose="02030602050306030303" pitchFamily="18" charset="0"/>
              </a:rPr>
              <a:t>. (n.d.). Zmaps.net. Retrieved October 7, 2021, from https://zmaps.net/company/lasalle-ambulance-inc-6079368973</a:t>
            </a:r>
          </a:p>
          <a:p>
            <a:endParaRPr lang="en-US" dirty="0"/>
          </a:p>
        </p:txBody>
      </p:sp>
    </p:spTree>
    <p:extLst>
      <p:ext uri="{BB962C8B-B14F-4D97-AF65-F5344CB8AC3E}">
        <p14:creationId xmlns:p14="http://schemas.microsoft.com/office/powerpoint/2010/main" val="17012457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450</TotalTime>
  <Words>1083</Words>
  <Application>Microsoft Office PowerPoint</Application>
  <PresentationFormat>Widescreen</PresentationFormat>
  <Paragraphs>84</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Constantia</vt:lpstr>
      <vt:lpstr>Gill Sans MT</vt:lpstr>
      <vt:lpstr>Wingdings</vt:lpstr>
      <vt:lpstr>Gallery</vt:lpstr>
      <vt:lpstr>Lasalle Ambulance Service</vt:lpstr>
      <vt:lpstr>Lasalle Ambulance Service History</vt:lpstr>
      <vt:lpstr>Current Practice</vt:lpstr>
      <vt:lpstr>Benefits to the Community</vt:lpstr>
      <vt:lpstr>Misc. Information</vt:lpstr>
      <vt:lpstr> Role of Nurses</vt:lpstr>
      <vt:lpstr>Organization’s Website</vt:lpstr>
      <vt:lpstr>Relevance to Medical Emergencies And Critical Care</vt:lpstr>
      <vt:lpstr>Policies and Preparedness Plans</vt:lpstr>
      <vt:lpstr>Bioterrorism/Emergency Healthcare</vt:lpstr>
      <vt:lpstr>Reasons For Choosing Lasalle Ambulance Service  Agency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care Agency</dc:title>
  <dc:creator>Microsoft account</dc:creator>
  <cp:lastModifiedBy>User</cp:lastModifiedBy>
  <cp:revision>25</cp:revision>
  <dcterms:created xsi:type="dcterms:W3CDTF">2021-10-07T16:41:22Z</dcterms:created>
  <dcterms:modified xsi:type="dcterms:W3CDTF">2021-10-09T22:52:41Z</dcterms:modified>
</cp:coreProperties>
</file>